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Economica" panose="020B0604020202020204" charset="0"/>
      <p:regular r:id="rId19"/>
      <p:bold r:id="rId20"/>
      <p:italic r:id="rId21"/>
      <p:boldItalic r:id="rId22"/>
    </p:embeddedFont>
    <p:embeddedFont>
      <p:font typeface="Open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3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e1710113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ce1710113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Now we are going to talk about the schools in times of Covid and what consequences it brought</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e17101137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e17101137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In Belgium, face masks must only be worn from the age of 12 years. For the students who are just starting high school, it's weird because they only half get to know everyone because half the face is covered. </a:t>
            </a:r>
            <a:endParaRPr/>
          </a:p>
          <a:p>
            <a:pPr marL="0" lvl="0" indent="0" algn="l" rtl="0">
              <a:spcBef>
                <a:spcPts val="0"/>
              </a:spcBef>
              <a:spcAft>
                <a:spcPts val="0"/>
              </a:spcAft>
              <a:buNone/>
            </a:pPr>
            <a:endParaRPr/>
          </a:p>
          <a:p>
            <a:pPr marL="0" lvl="0" indent="0" algn="l" rtl="0">
              <a:spcBef>
                <a:spcPts val="0"/>
              </a:spcBef>
              <a:spcAft>
                <a:spcPts val="0"/>
              </a:spcAft>
              <a:buNone/>
            </a:pPr>
            <a:r>
              <a:rPr lang="nl"/>
              <a:t>Because the schools have been closed, there has been a lot of learning difficulty. Students have to do a lot on an independent basis and that's not easy for everyone. The longer this situation is going to continue, the worse the backlog will become. Students need the support and hopefully they can get it soon. </a:t>
            </a:r>
            <a:endParaRPr/>
          </a:p>
          <a:p>
            <a:pPr marL="0" lvl="0" indent="0" algn="l" rtl="0">
              <a:spcBef>
                <a:spcPts val="0"/>
              </a:spcBef>
              <a:spcAft>
                <a:spcPts val="0"/>
              </a:spcAft>
              <a:buNone/>
            </a:pPr>
            <a:endParaRPr/>
          </a:p>
          <a:p>
            <a:pPr marL="0" lvl="0" indent="0" algn="l" rtl="0">
              <a:spcBef>
                <a:spcPts val="0"/>
              </a:spcBef>
              <a:spcAft>
                <a:spcPts val="0"/>
              </a:spcAft>
              <a:buNone/>
            </a:pPr>
            <a:r>
              <a:rPr lang="nl"/>
              <a:t>At school, under normal circumstances, there is plenty of opportunity for social contact. Today we have to keep our distance from everyone so that is less. After school, we would go shopping, drinking,... but that too is falling away.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e1710113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e1710113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Because there is little social contact, young people may have somber thoughts. </a:t>
            </a:r>
            <a:endParaRPr/>
          </a:p>
          <a:p>
            <a:pPr marL="0" lvl="0" indent="0" algn="l" rtl="0">
              <a:spcBef>
                <a:spcPts val="0"/>
              </a:spcBef>
              <a:spcAft>
                <a:spcPts val="0"/>
              </a:spcAft>
              <a:buNone/>
            </a:pPr>
            <a:endParaRPr/>
          </a:p>
          <a:p>
            <a:pPr marL="0" lvl="0" indent="0" algn="l" rtl="0">
              <a:spcBef>
                <a:spcPts val="0"/>
              </a:spcBef>
              <a:spcAft>
                <a:spcPts val="0"/>
              </a:spcAft>
              <a:buNone/>
            </a:pPr>
            <a:r>
              <a:rPr lang="nl"/>
              <a:t>There is a magazine named Klasse, and in November they published an article with tips and tricks for teachers for this difficult time. There are tips for the whole class and for students who have some extra difficulties. </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nl"/>
              <a:t>Radiate calmness yourself to your students</a:t>
            </a:r>
            <a:endParaRPr/>
          </a:p>
          <a:p>
            <a:pPr marL="457200" lvl="0" indent="-298450" algn="l" rtl="0">
              <a:spcBef>
                <a:spcPts val="0"/>
              </a:spcBef>
              <a:spcAft>
                <a:spcPts val="0"/>
              </a:spcAft>
              <a:buSzPts val="1100"/>
              <a:buAutoNum type="arabicPeriod"/>
            </a:pPr>
            <a:r>
              <a:rPr lang="nl"/>
              <a:t>Appreciate their efforts against Covid</a:t>
            </a:r>
            <a:endParaRPr/>
          </a:p>
          <a:p>
            <a:pPr marL="457200" lvl="0" indent="-298450" algn="l" rtl="0">
              <a:spcBef>
                <a:spcPts val="0"/>
              </a:spcBef>
              <a:spcAft>
                <a:spcPts val="0"/>
              </a:spcAft>
              <a:buSzPts val="1100"/>
              <a:buAutoNum type="arabicPeriod"/>
            </a:pPr>
            <a:r>
              <a:rPr lang="nl">
                <a:solidFill>
                  <a:schemeClr val="dk1"/>
                </a:solidFill>
              </a:rPr>
              <a:t>Provide adequate feedback in distance learning</a:t>
            </a:r>
            <a:endParaRPr>
              <a:solidFill>
                <a:schemeClr val="dk1"/>
              </a:solidFill>
            </a:endParaRPr>
          </a:p>
          <a:p>
            <a:pPr marL="457200" lvl="0" indent="-298450" algn="l" rtl="0">
              <a:spcBef>
                <a:spcPts val="0"/>
              </a:spcBef>
              <a:spcAft>
                <a:spcPts val="0"/>
              </a:spcAft>
              <a:buClr>
                <a:schemeClr val="dk1"/>
              </a:buClr>
              <a:buSzPts val="1100"/>
              <a:buAutoNum type="arabicPeriod"/>
            </a:pPr>
            <a:r>
              <a:rPr lang="nl">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nl">
                <a:solidFill>
                  <a:schemeClr val="dk1"/>
                </a:solidFill>
              </a:rPr>
              <a:t>It is important that students are well supported so that they do not suffer further.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e1710113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e1710113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Fien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e17101137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e17101137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Fien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e17101137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e17101137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Fien: whitboard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ce17101137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ce17101137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e1710113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e1710113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e1710113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e1710113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e1710113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ce1710113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ce1710113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ce1710113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e17101137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e17101137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e17101137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e17101137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e1710113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e1710113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e17101137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e17101137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nl"/>
              <a:t>Home sweet Home? Not for everyone!</a:t>
            </a:r>
            <a:endParaRPr/>
          </a:p>
        </p:txBody>
      </p:sp>
      <p:sp>
        <p:nvSpPr>
          <p:cNvPr id="63" name="Google Shape;63;p1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a:t>Lynn, Fien, Amber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What about the schools?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l"/>
              <a:t>Before and after</a:t>
            </a:r>
            <a:endParaRPr/>
          </a:p>
        </p:txBody>
      </p:sp>
      <p:pic>
        <p:nvPicPr>
          <p:cNvPr id="140" name="Google Shape;140;p23"/>
          <p:cNvPicPr preferRelativeResize="0"/>
          <p:nvPr/>
        </p:nvPicPr>
        <p:blipFill>
          <a:blip r:embed="rId3">
            <a:alphaModFix/>
          </a:blip>
          <a:stretch>
            <a:fillRect/>
          </a:stretch>
        </p:blipFill>
        <p:spPr>
          <a:xfrm>
            <a:off x="3856205" y="0"/>
            <a:ext cx="5165145" cy="3519175"/>
          </a:xfrm>
          <a:prstGeom prst="rect">
            <a:avLst/>
          </a:prstGeom>
          <a:noFill/>
          <a:ln>
            <a:noFill/>
          </a:ln>
        </p:spPr>
      </p:pic>
      <p:pic>
        <p:nvPicPr>
          <p:cNvPr id="141" name="Google Shape;141;p23"/>
          <p:cNvPicPr preferRelativeResize="0"/>
          <p:nvPr/>
        </p:nvPicPr>
        <p:blipFill>
          <a:blip r:embed="rId4">
            <a:alphaModFix/>
          </a:blip>
          <a:stretch>
            <a:fillRect/>
          </a:stretch>
        </p:blipFill>
        <p:spPr>
          <a:xfrm>
            <a:off x="5" y="2574617"/>
            <a:ext cx="4572000" cy="25688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Tips &amp; tricks for teachers and youth workers</a:t>
            </a:r>
            <a:endParaRPr/>
          </a:p>
        </p:txBody>
      </p:sp>
      <p:pic>
        <p:nvPicPr>
          <p:cNvPr id="147" name="Google Shape;147;p24"/>
          <p:cNvPicPr preferRelativeResize="0"/>
          <p:nvPr/>
        </p:nvPicPr>
        <p:blipFill>
          <a:blip r:embed="rId3">
            <a:alphaModFix/>
          </a:blip>
          <a:stretch>
            <a:fillRect/>
          </a:stretch>
        </p:blipFill>
        <p:spPr>
          <a:xfrm>
            <a:off x="246200" y="140675"/>
            <a:ext cx="2614250" cy="1960700"/>
          </a:xfrm>
          <a:prstGeom prst="rect">
            <a:avLst/>
          </a:prstGeom>
          <a:noFill/>
          <a:ln>
            <a:noFill/>
          </a:ln>
        </p:spPr>
      </p:pic>
      <p:pic>
        <p:nvPicPr>
          <p:cNvPr id="148" name="Google Shape;148;p24"/>
          <p:cNvPicPr preferRelativeResize="0"/>
          <p:nvPr/>
        </p:nvPicPr>
        <p:blipFill>
          <a:blip r:embed="rId4">
            <a:alphaModFix/>
          </a:blip>
          <a:stretch>
            <a:fillRect/>
          </a:stretch>
        </p:blipFill>
        <p:spPr>
          <a:xfrm>
            <a:off x="4841625" y="2903275"/>
            <a:ext cx="3825399" cy="2150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Courage and innovation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Is it all negative? </a:t>
            </a:r>
            <a:endParaRPr/>
          </a:p>
        </p:txBody>
      </p:sp>
      <p:pic>
        <p:nvPicPr>
          <p:cNvPr id="159" name="Google Shape;159;p26"/>
          <p:cNvPicPr preferRelativeResize="0"/>
          <p:nvPr/>
        </p:nvPicPr>
        <p:blipFill>
          <a:blip r:embed="rId3">
            <a:alphaModFix/>
          </a:blip>
          <a:stretch>
            <a:fillRect/>
          </a:stretch>
        </p:blipFill>
        <p:spPr>
          <a:xfrm>
            <a:off x="6200475" y="2278775"/>
            <a:ext cx="2512700" cy="2512700"/>
          </a:xfrm>
          <a:prstGeom prst="rect">
            <a:avLst/>
          </a:prstGeom>
          <a:noFill/>
          <a:ln>
            <a:noFill/>
          </a:ln>
        </p:spPr>
      </p:pic>
      <p:pic>
        <p:nvPicPr>
          <p:cNvPr id="160" name="Google Shape;160;p26"/>
          <p:cNvPicPr preferRelativeResize="0"/>
          <p:nvPr/>
        </p:nvPicPr>
        <p:blipFill>
          <a:blip r:embed="rId4">
            <a:alphaModFix/>
          </a:blip>
          <a:stretch>
            <a:fillRect/>
          </a:stretch>
        </p:blipFill>
        <p:spPr>
          <a:xfrm>
            <a:off x="417175" y="181675"/>
            <a:ext cx="2390075" cy="2390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nl"/>
              <a:t>“Can you think of anything positive in your life that happened because of COVID?”</a:t>
            </a:r>
            <a:endParaRPr/>
          </a:p>
        </p:txBody>
      </p:sp>
      <p:sp>
        <p:nvSpPr>
          <p:cNvPr id="166" name="Google Shape;166;p27"/>
          <p:cNvSpPr txBox="1"/>
          <p:nvPr/>
        </p:nvSpPr>
        <p:spPr>
          <a:xfrm>
            <a:off x="6125350" y="457450"/>
            <a:ext cx="2298300" cy="14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67" name="Google Shape;167;p27"/>
          <p:cNvPicPr preferRelativeResize="0"/>
          <p:nvPr/>
        </p:nvPicPr>
        <p:blipFill>
          <a:blip r:embed="rId3">
            <a:alphaModFix/>
          </a:blip>
          <a:stretch>
            <a:fillRect/>
          </a:stretch>
        </p:blipFill>
        <p:spPr>
          <a:xfrm>
            <a:off x="6499125" y="101600"/>
            <a:ext cx="2470150" cy="2470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173" name="Google Shape;173;p28"/>
          <p:cNvPicPr preferRelativeResize="0"/>
          <p:nvPr/>
        </p:nvPicPr>
        <p:blipFill>
          <a:blip r:embed="rId3">
            <a:alphaModFix/>
          </a:blip>
          <a:stretch>
            <a:fillRect/>
          </a:stretch>
        </p:blipFill>
        <p:spPr>
          <a:xfrm>
            <a:off x="2573612" y="936700"/>
            <a:ext cx="3996775" cy="3270100"/>
          </a:xfrm>
          <a:prstGeom prst="rect">
            <a:avLst/>
          </a:prstGeom>
          <a:noFill/>
          <a:ln>
            <a:noFill/>
          </a:ln>
        </p:spPr>
      </p:pic>
      <p:pic>
        <p:nvPicPr>
          <p:cNvPr id="174" name="Google Shape;174;p28"/>
          <p:cNvPicPr preferRelativeResize="0"/>
          <p:nvPr/>
        </p:nvPicPr>
        <p:blipFill>
          <a:blip r:embed="rId4">
            <a:alphaModFix/>
          </a:blip>
          <a:stretch>
            <a:fillRect/>
          </a:stretch>
        </p:blipFill>
        <p:spPr>
          <a:xfrm>
            <a:off x="2286000" y="828675"/>
            <a:ext cx="4572000" cy="3486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Covid-19 …. eeeuurrghhhhh!!!!  </a:t>
            </a:r>
            <a:endParaRPr/>
          </a:p>
        </p:txBody>
      </p:sp>
      <p:pic>
        <p:nvPicPr>
          <p:cNvPr id="69" name="Google Shape;69;p14"/>
          <p:cNvPicPr preferRelativeResize="0"/>
          <p:nvPr/>
        </p:nvPicPr>
        <p:blipFill>
          <a:blip r:embed="rId3">
            <a:alphaModFix/>
          </a:blip>
          <a:stretch>
            <a:fillRect/>
          </a:stretch>
        </p:blipFill>
        <p:spPr>
          <a:xfrm>
            <a:off x="98075" y="170500"/>
            <a:ext cx="1640575" cy="2198700"/>
          </a:xfrm>
          <a:prstGeom prst="rect">
            <a:avLst/>
          </a:prstGeom>
          <a:noFill/>
          <a:ln>
            <a:noFill/>
          </a:ln>
        </p:spPr>
      </p:pic>
      <p:pic>
        <p:nvPicPr>
          <p:cNvPr id="70" name="Google Shape;70;p14"/>
          <p:cNvPicPr preferRelativeResize="0"/>
          <p:nvPr/>
        </p:nvPicPr>
        <p:blipFill>
          <a:blip r:embed="rId4">
            <a:alphaModFix/>
          </a:blip>
          <a:stretch>
            <a:fillRect/>
          </a:stretch>
        </p:blipFill>
        <p:spPr>
          <a:xfrm>
            <a:off x="6926875" y="3009900"/>
            <a:ext cx="2032000" cy="182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l"/>
              <a:t>What are we going to talk about? </a:t>
            </a:r>
            <a:endParaRPr/>
          </a:p>
        </p:txBody>
      </p:sp>
      <p:sp>
        <p:nvSpPr>
          <p:cNvPr id="76" name="Google Shape;76;p1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nl"/>
              <a:t>Covid-19 measures </a:t>
            </a:r>
            <a:endParaRPr/>
          </a:p>
          <a:p>
            <a:pPr marL="457200" lvl="0" indent="-342900" algn="l" rtl="0">
              <a:spcBef>
                <a:spcPts val="0"/>
              </a:spcBef>
              <a:spcAft>
                <a:spcPts val="0"/>
              </a:spcAft>
              <a:buSzPts val="1800"/>
              <a:buAutoNum type="arabicPeriod"/>
            </a:pPr>
            <a:r>
              <a:rPr lang="nl"/>
              <a:t>Some statements to think about</a:t>
            </a:r>
            <a:endParaRPr/>
          </a:p>
          <a:p>
            <a:pPr marL="457200" lvl="0" indent="-342900" algn="l" rtl="0">
              <a:spcBef>
                <a:spcPts val="0"/>
              </a:spcBef>
              <a:spcAft>
                <a:spcPts val="0"/>
              </a:spcAft>
              <a:buSzPts val="1800"/>
              <a:buAutoNum type="arabicPeriod"/>
            </a:pPr>
            <a:r>
              <a:rPr lang="nl"/>
              <a:t>Organisations for the youth </a:t>
            </a:r>
            <a:endParaRPr/>
          </a:p>
          <a:p>
            <a:pPr marL="457200" lvl="0" indent="-342900" algn="l" rtl="0">
              <a:spcBef>
                <a:spcPts val="0"/>
              </a:spcBef>
              <a:spcAft>
                <a:spcPts val="0"/>
              </a:spcAft>
              <a:buSzPts val="1800"/>
              <a:buAutoNum type="arabicPeriod"/>
            </a:pPr>
            <a:r>
              <a:rPr lang="nl"/>
              <a:t>School + tips and tricks</a:t>
            </a:r>
            <a:endParaRPr/>
          </a:p>
          <a:p>
            <a:pPr marL="457200" lvl="0" indent="-342900" algn="l" rtl="0">
              <a:spcBef>
                <a:spcPts val="0"/>
              </a:spcBef>
              <a:spcAft>
                <a:spcPts val="0"/>
              </a:spcAft>
              <a:buSzPts val="1800"/>
              <a:buAutoNum type="arabicPeriod"/>
            </a:pPr>
            <a:r>
              <a:rPr lang="nl"/>
              <a:t>Is it all negative?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l" sz="3500"/>
              <a:t>The most drastic measures in Belgium</a:t>
            </a:r>
            <a:endParaRPr sz="3500"/>
          </a:p>
        </p:txBody>
      </p:sp>
      <p:sp>
        <p:nvSpPr>
          <p:cNvPr id="82" name="Google Shape;82;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endParaRPr/>
          </a:p>
        </p:txBody>
      </p:sp>
      <p:pic>
        <p:nvPicPr>
          <p:cNvPr id="83" name="Google Shape;83;p16"/>
          <p:cNvPicPr preferRelativeResize="0"/>
          <p:nvPr/>
        </p:nvPicPr>
        <p:blipFill>
          <a:blip r:embed="rId3">
            <a:alphaModFix/>
          </a:blip>
          <a:stretch>
            <a:fillRect/>
          </a:stretch>
        </p:blipFill>
        <p:spPr>
          <a:xfrm>
            <a:off x="2253550" y="2759400"/>
            <a:ext cx="4232600" cy="2384100"/>
          </a:xfrm>
          <a:prstGeom prst="rect">
            <a:avLst/>
          </a:prstGeom>
          <a:noFill/>
          <a:ln>
            <a:noFill/>
          </a:ln>
        </p:spPr>
      </p:pic>
      <p:pic>
        <p:nvPicPr>
          <p:cNvPr id="84" name="Google Shape;84;p16"/>
          <p:cNvPicPr preferRelativeResize="0"/>
          <p:nvPr/>
        </p:nvPicPr>
        <p:blipFill>
          <a:blip r:embed="rId4">
            <a:alphaModFix/>
          </a:blip>
          <a:stretch>
            <a:fillRect/>
          </a:stretch>
        </p:blipFill>
        <p:spPr>
          <a:xfrm>
            <a:off x="132000" y="987500"/>
            <a:ext cx="4786600" cy="2083575"/>
          </a:xfrm>
          <a:prstGeom prst="rect">
            <a:avLst/>
          </a:prstGeom>
          <a:noFill/>
          <a:ln>
            <a:noFill/>
          </a:ln>
        </p:spPr>
      </p:pic>
      <p:pic>
        <p:nvPicPr>
          <p:cNvPr id="85" name="Google Shape;85;p16"/>
          <p:cNvPicPr preferRelativeResize="0"/>
          <p:nvPr/>
        </p:nvPicPr>
        <p:blipFill>
          <a:blip r:embed="rId5">
            <a:alphaModFix/>
          </a:blip>
          <a:stretch>
            <a:fillRect/>
          </a:stretch>
        </p:blipFill>
        <p:spPr>
          <a:xfrm>
            <a:off x="5790000" y="0"/>
            <a:ext cx="3354000" cy="3354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Let’s discuss...</a:t>
            </a:r>
            <a:endParaRPr/>
          </a:p>
        </p:txBody>
      </p:sp>
      <p:pic>
        <p:nvPicPr>
          <p:cNvPr id="91" name="Google Shape;91;p17"/>
          <p:cNvPicPr preferRelativeResize="0"/>
          <p:nvPr/>
        </p:nvPicPr>
        <p:blipFill>
          <a:blip r:embed="rId3">
            <a:alphaModFix/>
          </a:blip>
          <a:stretch>
            <a:fillRect/>
          </a:stretch>
        </p:blipFill>
        <p:spPr>
          <a:xfrm>
            <a:off x="6029475" y="2673575"/>
            <a:ext cx="2869825" cy="2469925"/>
          </a:xfrm>
          <a:prstGeom prst="rect">
            <a:avLst/>
          </a:prstGeom>
          <a:noFill/>
          <a:ln>
            <a:noFill/>
          </a:ln>
        </p:spPr>
      </p:pic>
      <p:pic>
        <p:nvPicPr>
          <p:cNvPr id="92" name="Google Shape;92;p17"/>
          <p:cNvPicPr preferRelativeResize="0"/>
          <p:nvPr/>
        </p:nvPicPr>
        <p:blipFill>
          <a:blip r:embed="rId4">
            <a:alphaModFix/>
          </a:blip>
          <a:stretch>
            <a:fillRect/>
          </a:stretch>
        </p:blipFill>
        <p:spPr>
          <a:xfrm>
            <a:off x="127500" y="190500"/>
            <a:ext cx="3722100" cy="1861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nl"/>
              <a:t>“Covid-measures affects every family equally”</a:t>
            </a:r>
            <a:endParaRPr/>
          </a:p>
        </p:txBody>
      </p:sp>
      <p:sp>
        <p:nvSpPr>
          <p:cNvPr id="98" name="Google Shape;98;p18"/>
          <p:cNvSpPr txBox="1"/>
          <p:nvPr/>
        </p:nvSpPr>
        <p:spPr>
          <a:xfrm>
            <a:off x="6708475" y="498400"/>
            <a:ext cx="1275900" cy="96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nl"/>
              <a:t>“Covid-measures affects people in the countryside the same way as people in the city.”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nl"/>
              <a:t>“I think there is enough being done for the mental health during the pandemic”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Organisations </a:t>
            </a:r>
            <a:endParaRPr/>
          </a:p>
        </p:txBody>
      </p:sp>
      <p:sp>
        <p:nvSpPr>
          <p:cNvPr id="114" name="Google Shape;114;p21"/>
          <p:cNvSpPr txBox="1"/>
          <p:nvPr/>
        </p:nvSpPr>
        <p:spPr>
          <a:xfrm>
            <a:off x="372725" y="496950"/>
            <a:ext cx="1441200" cy="94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15" name="Google Shape;115;p21"/>
          <p:cNvPicPr preferRelativeResize="0"/>
          <p:nvPr/>
        </p:nvPicPr>
        <p:blipFill>
          <a:blip r:embed="rId3">
            <a:alphaModFix/>
          </a:blip>
          <a:stretch>
            <a:fillRect/>
          </a:stretch>
        </p:blipFill>
        <p:spPr>
          <a:xfrm>
            <a:off x="152400" y="3489450"/>
            <a:ext cx="2855899" cy="1501650"/>
          </a:xfrm>
          <a:prstGeom prst="rect">
            <a:avLst/>
          </a:prstGeom>
          <a:noFill/>
          <a:ln>
            <a:noFill/>
          </a:ln>
        </p:spPr>
      </p:pic>
      <p:sp>
        <p:nvSpPr>
          <p:cNvPr id="116" name="Google Shape;116;p21"/>
          <p:cNvSpPr txBox="1"/>
          <p:nvPr/>
        </p:nvSpPr>
        <p:spPr>
          <a:xfrm>
            <a:off x="646050" y="695750"/>
            <a:ext cx="720600" cy="111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17" name="Google Shape;117;p21"/>
          <p:cNvSpPr txBox="1"/>
          <p:nvPr/>
        </p:nvSpPr>
        <p:spPr>
          <a:xfrm>
            <a:off x="646050" y="795125"/>
            <a:ext cx="1167900" cy="64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18" name="Google Shape;118;p21"/>
          <p:cNvPicPr preferRelativeResize="0"/>
          <p:nvPr/>
        </p:nvPicPr>
        <p:blipFill>
          <a:blip r:embed="rId4">
            <a:alphaModFix/>
          </a:blip>
          <a:stretch>
            <a:fillRect/>
          </a:stretch>
        </p:blipFill>
        <p:spPr>
          <a:xfrm>
            <a:off x="508775" y="1664638"/>
            <a:ext cx="2143125" cy="2143125"/>
          </a:xfrm>
          <a:prstGeom prst="rect">
            <a:avLst/>
          </a:prstGeom>
          <a:noFill/>
          <a:ln>
            <a:noFill/>
          </a:ln>
        </p:spPr>
      </p:pic>
      <p:sp>
        <p:nvSpPr>
          <p:cNvPr id="119" name="Google Shape;119;p21"/>
          <p:cNvSpPr txBox="1"/>
          <p:nvPr/>
        </p:nvSpPr>
        <p:spPr>
          <a:xfrm>
            <a:off x="795125" y="521800"/>
            <a:ext cx="1018800" cy="64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20" name="Google Shape;120;p2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21" name="Google Shape;121;p21"/>
          <p:cNvPicPr preferRelativeResize="0"/>
          <p:nvPr/>
        </p:nvPicPr>
        <p:blipFill>
          <a:blip r:embed="rId5">
            <a:alphaModFix/>
          </a:blip>
          <a:stretch>
            <a:fillRect/>
          </a:stretch>
        </p:blipFill>
        <p:spPr>
          <a:xfrm>
            <a:off x="432388" y="352775"/>
            <a:ext cx="2295891" cy="1530600"/>
          </a:xfrm>
          <a:prstGeom prst="rect">
            <a:avLst/>
          </a:prstGeom>
          <a:noFill/>
          <a:ln>
            <a:noFill/>
          </a:ln>
        </p:spPr>
      </p:pic>
      <p:sp>
        <p:nvSpPr>
          <p:cNvPr id="122" name="Google Shape;122;p21"/>
          <p:cNvSpPr txBox="1"/>
          <p:nvPr/>
        </p:nvSpPr>
        <p:spPr>
          <a:xfrm>
            <a:off x="7159800" y="638275"/>
            <a:ext cx="9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23" name="Google Shape;123;p21"/>
          <p:cNvPicPr preferRelativeResize="0"/>
          <p:nvPr/>
        </p:nvPicPr>
        <p:blipFill>
          <a:blip r:embed="rId6">
            <a:alphaModFix/>
          </a:blip>
          <a:stretch>
            <a:fillRect/>
          </a:stretch>
        </p:blipFill>
        <p:spPr>
          <a:xfrm>
            <a:off x="2995088" y="157122"/>
            <a:ext cx="2002600" cy="1889650"/>
          </a:xfrm>
          <a:prstGeom prst="rect">
            <a:avLst/>
          </a:prstGeom>
          <a:noFill/>
          <a:ln>
            <a:noFill/>
          </a:ln>
        </p:spPr>
      </p:pic>
      <p:sp>
        <p:nvSpPr>
          <p:cNvPr id="124" name="Google Shape;124;p21"/>
          <p:cNvSpPr txBox="1"/>
          <p:nvPr/>
        </p:nvSpPr>
        <p:spPr>
          <a:xfrm>
            <a:off x="6485275" y="546650"/>
            <a:ext cx="1617900" cy="111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25" name="Google Shape;125;p21"/>
          <p:cNvPicPr preferRelativeResize="0"/>
          <p:nvPr/>
        </p:nvPicPr>
        <p:blipFill>
          <a:blip r:embed="rId7">
            <a:alphaModFix/>
          </a:blip>
          <a:stretch>
            <a:fillRect/>
          </a:stretch>
        </p:blipFill>
        <p:spPr>
          <a:xfrm>
            <a:off x="3160699" y="3489450"/>
            <a:ext cx="2306402" cy="1501650"/>
          </a:xfrm>
          <a:prstGeom prst="rect">
            <a:avLst/>
          </a:prstGeom>
          <a:noFill/>
          <a:ln>
            <a:noFill/>
          </a:ln>
        </p:spPr>
      </p:pic>
      <p:pic>
        <p:nvPicPr>
          <p:cNvPr id="126" name="Google Shape;126;p21"/>
          <p:cNvPicPr preferRelativeResize="0"/>
          <p:nvPr/>
        </p:nvPicPr>
        <p:blipFill>
          <a:blip r:embed="rId8">
            <a:alphaModFix/>
          </a:blip>
          <a:stretch>
            <a:fillRect/>
          </a:stretch>
        </p:blipFill>
        <p:spPr>
          <a:xfrm>
            <a:off x="5264526" y="462388"/>
            <a:ext cx="3372099" cy="1311372"/>
          </a:xfrm>
          <a:prstGeom prst="rect">
            <a:avLst/>
          </a:prstGeom>
          <a:noFill/>
          <a:ln>
            <a:noFill/>
          </a:ln>
        </p:spPr>
      </p:pic>
      <p:sp>
        <p:nvSpPr>
          <p:cNvPr id="127" name="Google Shape;127;p21"/>
          <p:cNvSpPr txBox="1"/>
          <p:nvPr/>
        </p:nvSpPr>
        <p:spPr>
          <a:xfrm>
            <a:off x="6435575" y="2335700"/>
            <a:ext cx="1813800" cy="64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28" name="Google Shape;128;p21"/>
          <p:cNvPicPr preferRelativeResize="0"/>
          <p:nvPr/>
        </p:nvPicPr>
        <p:blipFill>
          <a:blip r:embed="rId9">
            <a:alphaModFix/>
          </a:blip>
          <a:stretch>
            <a:fillRect/>
          </a:stretch>
        </p:blipFill>
        <p:spPr>
          <a:xfrm>
            <a:off x="6398075" y="3298850"/>
            <a:ext cx="2466975" cy="1530600"/>
          </a:xfrm>
          <a:prstGeom prst="rect">
            <a:avLst/>
          </a:prstGeom>
          <a:noFill/>
          <a:ln>
            <a:noFill/>
          </a:ln>
        </p:spPr>
      </p:pic>
      <p:pic>
        <p:nvPicPr>
          <p:cNvPr id="129" name="Google Shape;129;p21"/>
          <p:cNvPicPr preferRelativeResize="0"/>
          <p:nvPr/>
        </p:nvPicPr>
        <p:blipFill>
          <a:blip r:embed="rId10">
            <a:alphaModFix/>
          </a:blip>
          <a:stretch>
            <a:fillRect/>
          </a:stretch>
        </p:blipFill>
        <p:spPr>
          <a:xfrm>
            <a:off x="6398075" y="1775074"/>
            <a:ext cx="2295875" cy="1207186"/>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Words>
  <Application>Microsoft Office PowerPoint</Application>
  <PresentationFormat>Näytössä katseltava esitys (16:9)</PresentationFormat>
  <Paragraphs>44</Paragraphs>
  <Slides>16</Slides>
  <Notes>16</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16</vt:i4>
      </vt:variant>
    </vt:vector>
  </HeadingPairs>
  <TitlesOfParts>
    <vt:vector size="20" baseType="lpstr">
      <vt:lpstr>Arial</vt:lpstr>
      <vt:lpstr>Economica</vt:lpstr>
      <vt:lpstr>Open Sans</vt:lpstr>
      <vt:lpstr>Luxe</vt:lpstr>
      <vt:lpstr>Home sweet Home? Not for everyone!</vt:lpstr>
      <vt:lpstr>Covid-19 …. eeeuurrghhhhh!!!!  </vt:lpstr>
      <vt:lpstr>What are we going to talk about? </vt:lpstr>
      <vt:lpstr>The most drastic measures in Belgium</vt:lpstr>
      <vt:lpstr>Let’s discuss...</vt:lpstr>
      <vt:lpstr>“Covid-measures affects every family equally”</vt:lpstr>
      <vt:lpstr>“Covid-measures affects people in the countryside the same way as people in the city.”</vt:lpstr>
      <vt:lpstr>“I think there is enough being done for the mental health during the pandemic”</vt:lpstr>
      <vt:lpstr>Organisations </vt:lpstr>
      <vt:lpstr>What about the schools? </vt:lpstr>
      <vt:lpstr>Before and after</vt:lpstr>
      <vt:lpstr>Tips &amp; tricks for teachers and youth workers</vt:lpstr>
      <vt:lpstr>Courage and innovation</vt:lpstr>
      <vt:lpstr>Is it all negative? </vt:lpstr>
      <vt:lpstr>“Can you think of anything positive in your life that happened because of COVID?”</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sweet Home? Not for everyone!</dc:title>
  <dc:creator>Janina Sjöstrand</dc:creator>
  <cp:lastModifiedBy>Janina Sjöstrand</cp:lastModifiedBy>
  <cp:revision>1</cp:revision>
  <dcterms:modified xsi:type="dcterms:W3CDTF">2021-04-20T07:51:58Z</dcterms:modified>
</cp:coreProperties>
</file>